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4" r:id="rId4"/>
    <p:sldId id="270" r:id="rId5"/>
    <p:sldId id="272" r:id="rId6"/>
    <p:sldId id="275" r:id="rId7"/>
    <p:sldId id="276" r:id="rId8"/>
    <p:sldId id="271" r:id="rId9"/>
    <p:sldId id="278" r:id="rId10"/>
    <p:sldId id="279" r:id="rId11"/>
    <p:sldId id="281" r:id="rId12"/>
    <p:sldId id="282" r:id="rId13"/>
    <p:sldId id="283" r:id="rId14"/>
    <p:sldId id="280" r:id="rId15"/>
    <p:sldId id="273" r:id="rId16"/>
    <p:sldId id="269" r:id="rId17"/>
  </p:sldIdLst>
  <p:sldSz cx="18288000" cy="10287000"/>
  <p:notesSz cx="6858000" cy="9144000"/>
  <p:embeddedFontLst>
    <p:embeddedFont>
      <p:font typeface="Glasgow Bold" panose="020B0604020202020204" charset="0"/>
      <p:regular r:id="rId19"/>
    </p:embeddedFont>
    <p:embeddedFont>
      <p:font typeface="Roboto" panose="02000000000000000000" pitchFamily="2" charset="0"/>
      <p:bold r:id="rId20"/>
    </p:embeddedFont>
    <p:embeddedFont>
      <p:font typeface="Arimo Bold" panose="020B0604020202020204" charset="0"/>
      <p:regular r:id="rId21"/>
    </p:embeddedFon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Arabic Typesetting" panose="03020402040406030203" pitchFamily="66" charset="-78"/>
      <p:regular r:id="rId27"/>
    </p:embeddedFont>
    <p:embeddedFont>
      <p:font typeface="Fira Sans Extra Condensed Medium"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0A61"/>
    <a:srgbClr val="F20C6D"/>
    <a:srgbClr val="FA9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67"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4B9B1-0526-4303-8D50-26010FF1B6A7}"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9BEA3-6700-4EDC-9F31-F230DA6BD3B6}" type="slidenum">
              <a:rPr lang="en-US" smtClean="0"/>
              <a:t>‹#›</a:t>
            </a:fld>
            <a:endParaRPr lang="en-US"/>
          </a:p>
        </p:txBody>
      </p:sp>
    </p:spTree>
    <p:extLst>
      <p:ext uri="{BB962C8B-B14F-4D97-AF65-F5344CB8AC3E}">
        <p14:creationId xmlns:p14="http://schemas.microsoft.com/office/powerpoint/2010/main" val="3501859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8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8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7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06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7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0886c4a0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0886c4a0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3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2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25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0.sv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1.svg"/><Relationship Id="rId7"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80.sv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jpeg"/></Relationships>
</file>

<file path=ppt/slides/_rels/slide16.xml.rels><?xml version="1.0" encoding="UTF-8" standalone="yes"?>
<Relationships xmlns="http://schemas.openxmlformats.org/package/2006/relationships"><Relationship Id="rId13" Type="http://schemas.openxmlformats.org/officeDocument/2006/relationships/image" Target="../media/image6.svg"/><Relationship Id="rId18" Type="http://schemas.openxmlformats.org/officeDocument/2006/relationships/image" Target="../media/image7.png"/><Relationship Id="rId12" Type="http://schemas.openxmlformats.org/officeDocument/2006/relationships/image" Target="../media/image3.png"/><Relationship Id="rId17" Type="http://schemas.openxmlformats.org/officeDocument/2006/relationships/image" Target="../media/image6.png"/><Relationship Id="rId2" Type="http://schemas.openxmlformats.org/officeDocument/2006/relationships/image" Target="../media/image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4.svg"/><Relationship Id="rId15" Type="http://schemas.openxmlformats.org/officeDocument/2006/relationships/image" Target="../media/image8.svg"/><Relationship Id="rId19" Type="http://schemas.openxmlformats.org/officeDocument/2006/relationships/image" Target="../media/image8.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a:off x="762000" y="571500"/>
            <a:ext cx="327727" cy="749090"/>
          </a:xfrm>
          <a:custGeom>
            <a:avLst/>
            <a:gdLst/>
            <a:ahLst/>
            <a:cxnLst/>
            <a:rect l="l" t="t" r="r" b="b"/>
            <a:pathLst>
              <a:path w="327727" h="749090">
                <a:moveTo>
                  <a:pt x="0" y="0"/>
                </a:moveTo>
                <a:lnTo>
                  <a:pt x="327727" y="0"/>
                </a:lnTo>
                <a:lnTo>
                  <a:pt x="327727" y="749090"/>
                </a:lnTo>
                <a:lnTo>
                  <a:pt x="0" y="74909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163800" y="114300"/>
            <a:ext cx="2932362" cy="2921366"/>
          </a:xfrm>
          <a:custGeom>
            <a:avLst/>
            <a:gdLst/>
            <a:ahLst/>
            <a:cxnLst/>
            <a:rect l="l" t="t" r="r" b="b"/>
            <a:pathLst>
              <a:path w="2932362" h="2921366">
                <a:moveTo>
                  <a:pt x="0" y="0"/>
                </a:moveTo>
                <a:lnTo>
                  <a:pt x="2932362" y="0"/>
                </a:lnTo>
                <a:lnTo>
                  <a:pt x="2932362" y="2921366"/>
                </a:lnTo>
                <a:lnTo>
                  <a:pt x="0" y="2921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0800000">
            <a:off x="152400" y="3415637"/>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flipH="1" flipV="1">
            <a:off x="15435356" y="3286591"/>
            <a:ext cx="2389249" cy="2389249"/>
          </a:xfrm>
          <a:custGeom>
            <a:avLst/>
            <a:gdLst/>
            <a:ahLst/>
            <a:cxnLst/>
            <a:rect l="l" t="t" r="r" b="b"/>
            <a:pathLst>
              <a:path w="2389249" h="2389249">
                <a:moveTo>
                  <a:pt x="2389249" y="2389248"/>
                </a:moveTo>
                <a:lnTo>
                  <a:pt x="0" y="2389248"/>
                </a:lnTo>
                <a:lnTo>
                  <a:pt x="0" y="0"/>
                </a:lnTo>
                <a:lnTo>
                  <a:pt x="2389249" y="0"/>
                </a:lnTo>
                <a:lnTo>
                  <a:pt x="2389249" y="2389248"/>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236353" y="734090"/>
            <a:ext cx="3179983" cy="349250"/>
          </a:xfrm>
          <a:prstGeom prst="rect">
            <a:avLst/>
          </a:prstGeom>
        </p:spPr>
        <p:txBody>
          <a:bodyPr lIns="0" tIns="0" rIns="0" bIns="0" rtlCol="0" anchor="t">
            <a:spAutoFit/>
          </a:bodyPr>
          <a:lstStyle/>
          <a:p>
            <a:pPr algn="l">
              <a:lnSpc>
                <a:spcPts val="2800"/>
              </a:lnSpc>
              <a:spcBef>
                <a:spcPct val="0"/>
              </a:spcBef>
            </a:pPr>
            <a:r>
              <a:rPr lang="en-US" sz="2000" b="1" dirty="0">
                <a:solidFill>
                  <a:srgbClr val="141414"/>
                </a:solidFill>
                <a:latin typeface="Arimo Bold"/>
                <a:ea typeface="Arimo Bold"/>
                <a:cs typeface="Arimo Bold"/>
                <a:sym typeface="Arimo Bold"/>
              </a:rPr>
              <a:t>2025 /2026</a:t>
            </a:r>
          </a:p>
        </p:txBody>
      </p:sp>
      <p:grpSp>
        <p:nvGrpSpPr>
          <p:cNvPr id="7" name="Group 7"/>
          <p:cNvGrpSpPr/>
          <p:nvPr/>
        </p:nvGrpSpPr>
        <p:grpSpPr>
          <a:xfrm>
            <a:off x="3004469" y="2308868"/>
            <a:ext cx="11577298" cy="4589884"/>
            <a:chOff x="0" y="-209551"/>
            <a:chExt cx="15436397" cy="6119845"/>
          </a:xfrm>
        </p:grpSpPr>
        <p:sp>
          <p:nvSpPr>
            <p:cNvPr id="8" name="TextBox 8"/>
            <p:cNvSpPr txBox="1"/>
            <p:nvPr/>
          </p:nvSpPr>
          <p:spPr>
            <a:xfrm>
              <a:off x="0" y="2254428"/>
              <a:ext cx="15436397" cy="2474952"/>
            </a:xfrm>
            <a:prstGeom prst="rect">
              <a:avLst/>
            </a:prstGeom>
          </p:spPr>
          <p:txBody>
            <a:bodyPr lIns="0" tIns="0" rIns="0" bIns="0" rtlCol="0" anchor="t">
              <a:spAutoFit/>
            </a:bodyPr>
            <a:lstStyle/>
            <a:p>
              <a:pPr algn="ctr" rtl="1">
                <a:lnSpc>
                  <a:spcPts val="15046"/>
                </a:lnSpc>
                <a:spcBef>
                  <a:spcPct val="0"/>
                </a:spcBef>
              </a:pPr>
              <a:r>
                <a:rPr lang="ar-SA" sz="10747" b="1" spc="214" dirty="0" smtClean="0">
                  <a:latin typeface="Glasgow Bold"/>
                  <a:ea typeface="Glasgow Bold"/>
                  <a:sym typeface="Glasgow Bold"/>
                </a:rPr>
                <a:t>في بنك</a:t>
              </a:r>
              <a:r>
                <a:rPr lang="ar-SA" sz="10747" b="1" spc="214" dirty="0" smtClean="0">
                  <a:solidFill>
                    <a:srgbClr val="F20C6D"/>
                  </a:solidFill>
                  <a:latin typeface="Glasgow Bold"/>
                  <a:ea typeface="Glasgow Bold"/>
                  <a:sym typeface="Glasgow Bold"/>
                </a:rPr>
                <a:t> فلسطين...</a:t>
              </a:r>
              <a:endParaRPr lang="en-US" sz="10747" b="1" spc="214" dirty="0">
                <a:solidFill>
                  <a:srgbClr val="F20C6D"/>
                </a:solidFill>
                <a:latin typeface="Glasgow Bold"/>
                <a:ea typeface="Glasgow Bold"/>
                <a:sym typeface="Glasgow Bold"/>
              </a:endParaRPr>
            </a:p>
          </p:txBody>
        </p:sp>
        <p:sp>
          <p:nvSpPr>
            <p:cNvPr id="9" name="TextBox 9"/>
            <p:cNvSpPr txBox="1"/>
            <p:nvPr/>
          </p:nvSpPr>
          <p:spPr>
            <a:xfrm>
              <a:off x="0" y="5123754"/>
              <a:ext cx="15436397" cy="786540"/>
            </a:xfrm>
            <a:prstGeom prst="rect">
              <a:avLst/>
            </a:prstGeom>
          </p:spPr>
          <p:txBody>
            <a:bodyPr lIns="0" tIns="0" rIns="0" bIns="0" rtlCol="0" anchor="t">
              <a:spAutoFit/>
            </a:bodyPr>
            <a:lstStyle/>
            <a:p>
              <a:pPr algn="r" rtl="1">
                <a:lnSpc>
                  <a:spcPts val="4643"/>
                </a:lnSpc>
              </a:pPr>
              <a:endParaRPr lang="en-US" sz="2901" b="1" spc="217" dirty="0">
                <a:solidFill>
                  <a:srgbClr val="141414"/>
                </a:solidFill>
                <a:latin typeface="Arabic Typesetting" panose="03020402040406030203" pitchFamily="66" charset="-78"/>
                <a:ea typeface="Arimo Bold"/>
                <a:cs typeface="Arabic Typesetting" panose="03020402040406030203" pitchFamily="66" charset="-78"/>
                <a:sym typeface="Arimo Bold"/>
              </a:endParaRPr>
            </a:p>
          </p:txBody>
        </p:sp>
        <p:sp>
          <p:nvSpPr>
            <p:cNvPr id="10" name="TextBox 10"/>
            <p:cNvSpPr txBox="1"/>
            <p:nvPr/>
          </p:nvSpPr>
          <p:spPr>
            <a:xfrm>
              <a:off x="0" y="-209551"/>
              <a:ext cx="15436397" cy="2219497"/>
            </a:xfrm>
            <a:prstGeom prst="rect">
              <a:avLst/>
            </a:prstGeom>
          </p:spPr>
          <p:txBody>
            <a:bodyPr lIns="0" tIns="0" rIns="0" bIns="0" rtlCol="0" anchor="t">
              <a:spAutoFit/>
            </a:bodyPr>
            <a:lstStyle/>
            <a:p>
              <a:pPr algn="ctr" rtl="1">
                <a:lnSpc>
                  <a:spcPts val="15046"/>
                </a:lnSpc>
                <a:spcBef>
                  <a:spcPct val="0"/>
                </a:spcBef>
              </a:pPr>
              <a:r>
                <a:rPr lang="ar-SA" sz="6000" b="1" spc="214" dirty="0" smtClean="0">
                  <a:solidFill>
                    <a:srgbClr val="141414"/>
                  </a:solidFill>
                  <a:latin typeface="Glasgow Bold"/>
                  <a:ea typeface="Glasgow Bold"/>
                  <a:sym typeface="Glasgow Bold"/>
                </a:rPr>
                <a:t>تحليل مشاعر العملاء لدعم اتخاذ القرار </a:t>
              </a:r>
              <a:endParaRPr lang="en-US" sz="6000" b="1" spc="214" dirty="0">
                <a:solidFill>
                  <a:srgbClr val="141414"/>
                </a:solidFill>
                <a:latin typeface="Glasgow Bold"/>
                <a:ea typeface="Glasgow Bold"/>
                <a:sym typeface="Glasgow Bold"/>
              </a:endParaRPr>
            </a:p>
          </p:txBody>
        </p:sp>
      </p:grpSp>
      <p:grpSp>
        <p:nvGrpSpPr>
          <p:cNvPr id="21" name="Group 20"/>
          <p:cNvGrpSpPr/>
          <p:nvPr/>
        </p:nvGrpSpPr>
        <p:grpSpPr>
          <a:xfrm>
            <a:off x="838200" y="8121663"/>
            <a:ext cx="17316008" cy="2141092"/>
            <a:chOff x="-1618808" y="7526598"/>
            <a:chExt cx="20425866" cy="292522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79824"/>
            <a:ext cx="16459200" cy="1006476"/>
            <a:chOff x="1219200" y="2083549"/>
            <a:chExt cx="16459200" cy="1006476"/>
          </a:xfrm>
        </p:grpSpPr>
        <p:sp>
          <p:nvSpPr>
            <p:cNvPr id="11" name="Freeform 2"/>
            <p:cNvSpPr/>
            <p:nvPr/>
          </p:nvSpPr>
          <p:spPr>
            <a:xfrm rot="5400000">
              <a:off x="6385244" y="22515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a:t>
              </a:r>
              <a:endParaRPr lang="ar-SA" sz="6500" b="1" dirty="0">
                <a:cs typeface="+mn-cs"/>
              </a:endParaRPr>
            </a:p>
          </p:txBody>
        </p:sp>
        <p:sp>
          <p:nvSpPr>
            <p:cNvPr id="13" name="Freeform 2"/>
            <p:cNvSpPr/>
            <p:nvPr/>
          </p:nvSpPr>
          <p:spPr>
            <a:xfrm rot="16200000">
              <a:off x="11490645" y="22515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532" y="2552700"/>
            <a:ext cx="13738135" cy="65532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21949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2019300"/>
            <a:ext cx="13738135" cy="3309792"/>
          </a:xfrm>
          <a:prstGeom prst="rect">
            <a:avLst/>
          </a:prstGeom>
          <a:effectLst>
            <a:outerShdw blurRad="50800" dist="38100" dir="2700000" algn="tl" rotWithShape="0">
              <a:prstClr val="black">
                <a:alpha val="40000"/>
              </a:prstClr>
            </a:outerShdw>
            <a:softEdge rad="1270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5629" y="5679734"/>
            <a:ext cx="13738135" cy="2013923"/>
          </a:xfrm>
          <a:prstGeom prst="rect">
            <a:avLst/>
          </a:prstGeom>
          <a:effectLst>
            <a:outerShdw blurRad="50800" dist="38100" dir="2700000" algn="tl" rotWithShape="0">
              <a:prstClr val="black">
                <a:alpha val="40000"/>
              </a:prstClr>
            </a:outerShdw>
            <a:softEdge rad="12700"/>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5630" y="8006199"/>
            <a:ext cx="13738134" cy="201392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191051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7"/>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7"/>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9200" y="6667500"/>
            <a:ext cx="7467599" cy="33528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77431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6"/>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6"/>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6591301"/>
            <a:ext cx="7467599" cy="3375594"/>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465503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32990"/>
            <a:ext cx="16459200" cy="1009234"/>
            <a:chOff x="1219200" y="2036715"/>
            <a:chExt cx="16459200" cy="1009234"/>
          </a:xfrm>
        </p:grpSpPr>
        <p:sp>
          <p:nvSpPr>
            <p:cNvPr id="11" name="Freeform 2"/>
            <p:cNvSpPr/>
            <p:nvPr/>
          </p:nvSpPr>
          <p:spPr>
            <a:xfrm rot="5400000">
              <a:off x="6690044" y="220467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لماذا حلنا!؟</a:t>
              </a:r>
              <a:endParaRPr lang="ar-SA" sz="6500" b="1" dirty="0">
                <a:cs typeface="+mn-cs"/>
              </a:endParaRPr>
            </a:p>
          </p:txBody>
        </p:sp>
        <p:sp>
          <p:nvSpPr>
            <p:cNvPr id="13" name="Freeform 2"/>
            <p:cNvSpPr/>
            <p:nvPr/>
          </p:nvSpPr>
          <p:spPr>
            <a:xfrm rot="16200000">
              <a:off x="11291136" y="220742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6" name="Group 4"/>
          <p:cNvGrpSpPr/>
          <p:nvPr/>
        </p:nvGrpSpPr>
        <p:grpSpPr>
          <a:xfrm>
            <a:off x="7365345" y="3056112"/>
            <a:ext cx="1190821" cy="1124315"/>
            <a:chOff x="0" y="0"/>
            <a:chExt cx="488943" cy="461637"/>
          </a:xfrm>
        </p:grpSpPr>
        <p:sp>
          <p:nvSpPr>
            <p:cNvPr id="7"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8"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0" name="Group 8"/>
          <p:cNvGrpSpPr/>
          <p:nvPr/>
        </p:nvGrpSpPr>
        <p:grpSpPr>
          <a:xfrm>
            <a:off x="7365345" y="5686990"/>
            <a:ext cx="1190821" cy="1124315"/>
            <a:chOff x="0" y="0"/>
            <a:chExt cx="488943" cy="461637"/>
          </a:xfrm>
        </p:grpSpPr>
        <p:sp>
          <p:nvSpPr>
            <p:cNvPr id="14" name="Freeform 9"/>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5" name="TextBox 10"/>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7" name="Group 12"/>
          <p:cNvGrpSpPr/>
          <p:nvPr/>
        </p:nvGrpSpPr>
        <p:grpSpPr>
          <a:xfrm>
            <a:off x="14796580" y="3114109"/>
            <a:ext cx="1190821" cy="1124315"/>
            <a:chOff x="0" y="0"/>
            <a:chExt cx="488943" cy="461637"/>
          </a:xfrm>
        </p:grpSpPr>
        <p:sp>
          <p:nvSpPr>
            <p:cNvPr id="18"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9"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21" name="Group 16"/>
          <p:cNvGrpSpPr/>
          <p:nvPr/>
        </p:nvGrpSpPr>
        <p:grpSpPr>
          <a:xfrm>
            <a:off x="14796580" y="5744986"/>
            <a:ext cx="1190821" cy="1124315"/>
            <a:chOff x="0" y="0"/>
            <a:chExt cx="488943" cy="461637"/>
          </a:xfrm>
        </p:grpSpPr>
        <p:sp>
          <p:nvSpPr>
            <p:cNvPr id="22" name="Freeform 17"/>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23" name="TextBox 18"/>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33" name="Google Shape;136;p18"/>
          <p:cNvSpPr txBox="1">
            <a:spLocks/>
          </p:cNvSpPr>
          <p:nvPr/>
        </p:nvSpPr>
        <p:spPr>
          <a:xfrm>
            <a:off x="9995980" y="306533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a:cs typeface="+mn-cs"/>
              </a:rPr>
              <a:t>يُحلل جميع أنواع المشاعر (</a:t>
            </a:r>
            <a:r>
              <a:rPr lang="ar-SA" sz="3600" b="1" dirty="0">
                <a:solidFill>
                  <a:srgbClr val="C00000"/>
                </a:solidFill>
                <a:effectLst>
                  <a:outerShdw blurRad="38100" dist="38100" dir="2700000" algn="tl">
                    <a:srgbClr val="000000">
                      <a:alpha val="43137"/>
                    </a:srgbClr>
                  </a:outerShdw>
                </a:effectLst>
                <a:cs typeface="+mn-cs"/>
              </a:rPr>
              <a:t>سلبية</a:t>
            </a:r>
            <a:r>
              <a:rPr lang="ar-SA" sz="3600" b="1" dirty="0">
                <a:cs typeface="+mn-cs"/>
              </a:rPr>
              <a:t>، </a:t>
            </a:r>
            <a:r>
              <a:rPr lang="ar-SA" sz="3600" b="1" dirty="0">
                <a:solidFill>
                  <a:schemeClr val="accent3">
                    <a:lumMod val="75000"/>
                  </a:schemeClr>
                </a:solidFill>
                <a:effectLst>
                  <a:outerShdw blurRad="38100" dist="38100" dir="2700000" algn="tl">
                    <a:srgbClr val="000000">
                      <a:alpha val="43137"/>
                    </a:srgbClr>
                  </a:outerShdw>
                </a:effectLst>
                <a:cs typeface="+mn-cs"/>
              </a:rPr>
              <a:t>إيجابية</a:t>
            </a:r>
            <a:r>
              <a:rPr lang="ar-SA" sz="3600" b="1" dirty="0">
                <a:cs typeface="+mn-cs"/>
              </a:rPr>
              <a:t>، </a:t>
            </a:r>
            <a:r>
              <a:rPr lang="ar-SA" sz="3600" b="1" dirty="0">
                <a:solidFill>
                  <a:schemeClr val="bg1">
                    <a:lumMod val="50000"/>
                  </a:schemeClr>
                </a:solidFill>
                <a:effectLst>
                  <a:outerShdw blurRad="38100" dist="38100" dir="2700000" algn="tl">
                    <a:srgbClr val="000000">
                      <a:alpha val="43137"/>
                    </a:srgbClr>
                  </a:outerShdw>
                </a:effectLst>
                <a:cs typeface="+mn-cs"/>
              </a:rPr>
              <a:t>ومحايدة</a:t>
            </a:r>
            <a:r>
              <a:rPr lang="ar-SA" sz="3600" b="1" dirty="0">
                <a:cs typeface="+mn-cs"/>
              </a:rPr>
              <a:t>)</a:t>
            </a:r>
          </a:p>
        </p:txBody>
      </p:sp>
      <p:sp>
        <p:nvSpPr>
          <p:cNvPr id="34" name="Google Shape;136;p18"/>
          <p:cNvSpPr txBox="1">
            <a:spLocks/>
          </p:cNvSpPr>
          <p:nvPr/>
        </p:nvSpPr>
        <p:spPr>
          <a:xfrm>
            <a:off x="9803745" y="570121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يعرض النتائج بشكل بصري واضح</a:t>
            </a:r>
          </a:p>
        </p:txBody>
      </p:sp>
      <p:sp>
        <p:nvSpPr>
          <p:cNvPr id="35" name="Google Shape;136;p18"/>
          <p:cNvSpPr txBox="1">
            <a:spLocks/>
          </p:cNvSpPr>
          <p:nvPr/>
        </p:nvSpPr>
        <p:spPr>
          <a:xfrm>
            <a:off x="1537780" y="2958574"/>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smtClean="0">
                <a:cs typeface="+mn-cs"/>
              </a:rPr>
              <a:t>يعتمد </a:t>
            </a:r>
            <a:r>
              <a:rPr lang="ar-SA" sz="3600" b="1" dirty="0">
                <a:cs typeface="+mn-cs"/>
              </a:rPr>
              <a:t>على الذكاء الاصطناعي لفهم السياق بدقة</a:t>
            </a:r>
          </a:p>
        </p:txBody>
      </p:sp>
      <p:sp>
        <p:nvSpPr>
          <p:cNvPr id="36" name="Google Shape;136;p18"/>
          <p:cNvSpPr txBox="1">
            <a:spLocks/>
          </p:cNvSpPr>
          <p:nvPr/>
        </p:nvSpPr>
        <p:spPr>
          <a:xfrm>
            <a:off x="1124931" y="5696216"/>
            <a:ext cx="5783214"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يمنح فرصة للعميل أن يوضح رأيه بعد التفاعل</a:t>
            </a:r>
          </a:p>
        </p:txBody>
      </p:sp>
      <p:grpSp>
        <p:nvGrpSpPr>
          <p:cNvPr id="40" name="Group 4"/>
          <p:cNvGrpSpPr/>
          <p:nvPr/>
        </p:nvGrpSpPr>
        <p:grpSpPr>
          <a:xfrm>
            <a:off x="7365345" y="8162333"/>
            <a:ext cx="1190821" cy="1124315"/>
            <a:chOff x="0" y="0"/>
            <a:chExt cx="488943" cy="461637"/>
          </a:xfrm>
        </p:grpSpPr>
        <p:sp>
          <p:nvSpPr>
            <p:cNvPr id="41"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42"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43" name="Group 12"/>
          <p:cNvGrpSpPr/>
          <p:nvPr/>
        </p:nvGrpSpPr>
        <p:grpSpPr>
          <a:xfrm>
            <a:off x="14796580" y="8220330"/>
            <a:ext cx="1190821" cy="1124315"/>
            <a:chOff x="0" y="0"/>
            <a:chExt cx="488943" cy="461637"/>
          </a:xfrm>
        </p:grpSpPr>
        <p:sp>
          <p:nvSpPr>
            <p:cNvPr id="44"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45"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46" name="Google Shape;136;p18"/>
          <p:cNvSpPr txBox="1">
            <a:spLocks/>
          </p:cNvSpPr>
          <p:nvPr/>
        </p:nvSpPr>
        <p:spPr>
          <a:xfrm>
            <a:off x="9995980" y="8220330"/>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a:cs typeface="+mn-cs"/>
              </a:rPr>
              <a:t>يساعد البنك على تحسين أداء فريق الدعم</a:t>
            </a:r>
          </a:p>
        </p:txBody>
      </p:sp>
      <p:sp>
        <p:nvSpPr>
          <p:cNvPr id="47" name="Google Shape;136;p18"/>
          <p:cNvSpPr txBox="1">
            <a:spLocks/>
          </p:cNvSpPr>
          <p:nvPr/>
        </p:nvSpPr>
        <p:spPr>
          <a:xfrm>
            <a:off x="1537780" y="8171560"/>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قابل للتوسعة والدمج بسهولة مع أنظمة البنك</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53810" y="3215366"/>
            <a:ext cx="876360" cy="87636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9615" y="3187129"/>
            <a:ext cx="862280" cy="862280"/>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475" y="5875512"/>
            <a:ext cx="774082" cy="774082"/>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844" y="5744986"/>
            <a:ext cx="939229" cy="939229"/>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35200" y="8267700"/>
            <a:ext cx="913579" cy="913579"/>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1682" y="8267700"/>
            <a:ext cx="860213" cy="860213"/>
          </a:xfrm>
          <a:prstGeom prst="rect">
            <a:avLst/>
          </a:prstGeom>
        </p:spPr>
      </p:pic>
    </p:spTree>
    <p:extLst>
      <p:ext uri="{BB962C8B-B14F-4D97-AF65-F5344CB8AC3E}">
        <p14:creationId xmlns:p14="http://schemas.microsoft.com/office/powerpoint/2010/main" val="2040575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48174" y="1177604"/>
            <a:ext cx="1006475" cy="670564"/>
          </a:xfrm>
          <a:custGeom>
            <a:avLst/>
            <a:gdLst/>
            <a:ahLst/>
            <a:cxnLst/>
            <a:rect l="l" t="t" r="r" b="b"/>
            <a:pathLst>
              <a:path w="1006475" h="670564">
                <a:moveTo>
                  <a:pt x="0" y="0"/>
                </a:moveTo>
                <a:lnTo>
                  <a:pt x="1006474" y="0"/>
                </a:lnTo>
                <a:lnTo>
                  <a:pt x="1006474" y="670564"/>
                </a:lnTo>
                <a:lnTo>
                  <a:pt x="0" y="67056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8229600" y="1057454"/>
            <a:ext cx="8480689" cy="1044575"/>
          </a:xfrm>
          <a:prstGeom prst="rect">
            <a:avLst/>
          </a:prstGeom>
        </p:spPr>
        <p:txBody>
          <a:bodyPr lIns="0" tIns="0" rIns="0" bIns="0" rtlCol="0" anchor="t">
            <a:spAutoFit/>
          </a:bodyPr>
          <a:lstStyle/>
          <a:p>
            <a:pPr marL="0" lvl="0" indent="0" algn="r" rtl="1">
              <a:lnSpc>
                <a:spcPts val="8124"/>
              </a:lnSpc>
              <a:spcBef>
                <a:spcPct val="0"/>
              </a:spcBef>
            </a:pPr>
            <a:r>
              <a:rPr lang="ar-SA" sz="6499" b="1" u="none" strike="noStrike" spc="129" dirty="0" smtClean="0">
                <a:solidFill>
                  <a:srgbClr val="141414"/>
                </a:solidFill>
                <a:latin typeface="Glasgow Bold"/>
                <a:ea typeface="Glasgow Bold"/>
                <a:sym typeface="Glasgow Bold"/>
              </a:rPr>
              <a:t>أعضاء فريق #7</a:t>
            </a:r>
            <a:endParaRPr lang="en-US" sz="6499" b="1" u="none" strike="noStrike" spc="129" dirty="0">
              <a:solidFill>
                <a:srgbClr val="141414"/>
              </a:solidFill>
              <a:latin typeface="Glasgow Bold"/>
              <a:ea typeface="Glasgow Bold"/>
              <a:sym typeface="Glasgow Bold"/>
            </a:endParaRPr>
          </a:p>
        </p:txBody>
      </p:sp>
      <p:grpSp>
        <p:nvGrpSpPr>
          <p:cNvPr id="33" name="Group 32"/>
          <p:cNvGrpSpPr/>
          <p:nvPr/>
        </p:nvGrpSpPr>
        <p:grpSpPr>
          <a:xfrm>
            <a:off x="10396768" y="2497444"/>
            <a:ext cx="5257800" cy="7315728"/>
            <a:chOff x="11125200" y="2842808"/>
            <a:chExt cx="5614118" cy="7711420"/>
          </a:xfrm>
        </p:grpSpPr>
        <p:grpSp>
          <p:nvGrpSpPr>
            <p:cNvPr id="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4"/>
                <a:srcRect/>
                <a:stretch>
                  <a:fillRect l="-45000" t="-51000" r="-71000" b="-61000"/>
                </a:stretch>
              </a:blipFill>
            </p:spPr>
          </p:sp>
        </p:grpSp>
        <p:sp>
          <p:nvSpPr>
            <p:cNvPr id="23" name="TextBox 13"/>
            <p:cNvSpPr txBox="1"/>
            <p:nvPr/>
          </p:nvSpPr>
          <p:spPr>
            <a:xfrm>
              <a:off x="11125200" y="2939450"/>
              <a:ext cx="2934931" cy="1038746"/>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م.آية العويسات</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4" name="TextBox 13"/>
            <p:cNvSpPr txBox="1"/>
            <p:nvPr/>
          </p:nvSpPr>
          <p:spPr>
            <a:xfrm>
              <a:off x="11658600" y="3627497"/>
              <a:ext cx="2401530" cy="1038746"/>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قائدة الفريق</a:t>
              </a:r>
              <a:endParaRPr lang="en-US" sz="2800" b="1" u="none" strike="noStrike" spc="129" dirty="0">
                <a:solidFill>
                  <a:srgbClr val="141414"/>
                </a:solidFill>
                <a:latin typeface="Glasgow Bold"/>
                <a:ea typeface="Glasgow Bold"/>
                <a:sym typeface="Glasgow Bold"/>
              </a:endParaRPr>
            </a:p>
          </p:txBody>
        </p:sp>
        <p:grpSp>
          <p:nvGrpSpPr>
            <p:cNvPr id="25"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2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5"/>
                <a:srcRect/>
                <a:stretch>
                  <a:fillRect l="-67000" t="-52000" r="-59000" b="-110000"/>
                </a:stretch>
              </a:blipFill>
            </p:spPr>
          </p:sp>
        </p:grpSp>
        <p:sp>
          <p:nvSpPr>
            <p:cNvPr id="27"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بثينه جمال</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8"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29"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30"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6"/>
                <a:srcRect/>
                <a:stretch>
                  <a:fillRect l="-58000" t="-19000" r="-49000" b="-53000"/>
                </a:stretch>
              </a:blipFill>
            </p:spPr>
          </p:sp>
        </p:grpSp>
        <p:sp>
          <p:nvSpPr>
            <p:cNvPr id="31"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علاء حطّاب</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2" name="TextBox 13"/>
            <p:cNvSpPr txBox="1"/>
            <p:nvPr/>
          </p:nvSpPr>
          <p:spPr>
            <a:xfrm>
              <a:off x="11687629" y="9276933"/>
              <a:ext cx="2401530" cy="934745"/>
            </a:xfrm>
            <a:prstGeom prst="rect">
              <a:avLst/>
            </a:prstGeom>
          </p:spPr>
          <p:txBody>
            <a:bodyPr wrap="square" lIns="0" tIns="0" rIns="0" bIns="0" rtlCol="0" anchor="t">
              <a:spAutoFit/>
            </a:bodyPr>
            <a:lstStyle/>
            <a:p>
              <a:pPr marL="0" lvl="0" indent="0" algn="r" rtl="1">
                <a:lnSpc>
                  <a:spcPts val="8124"/>
                </a:lnSpc>
                <a:spcBef>
                  <a:spcPct val="0"/>
                </a:spcBef>
              </a:pPr>
              <a:r>
                <a:rPr lang="en-US" sz="2800" b="1" spc="129" dirty="0" smtClean="0">
                  <a:solidFill>
                    <a:srgbClr val="141414"/>
                  </a:solidFill>
                  <a:latin typeface="Glasgow Bold"/>
                  <a:ea typeface="Glasgow Bold"/>
                  <a:sym typeface="Glasgow Bold"/>
                </a:rPr>
                <a:t>UI/UX</a:t>
              </a:r>
              <a:endParaRPr lang="en-US" sz="2800" b="1" u="none" strike="noStrike" spc="129" dirty="0">
                <a:solidFill>
                  <a:srgbClr val="141414"/>
                </a:solidFill>
                <a:latin typeface="Glasgow Bold"/>
                <a:ea typeface="Glasgow Bold"/>
                <a:sym typeface="Glasgow Bold"/>
              </a:endParaRPr>
            </a:p>
          </p:txBody>
        </p:sp>
      </p:grpSp>
      <p:grpSp>
        <p:nvGrpSpPr>
          <p:cNvPr id="34" name="Group 33"/>
          <p:cNvGrpSpPr/>
          <p:nvPr/>
        </p:nvGrpSpPr>
        <p:grpSpPr>
          <a:xfrm>
            <a:off x="2514601" y="2497444"/>
            <a:ext cx="5487077" cy="7315728"/>
            <a:chOff x="10880385" y="2842808"/>
            <a:chExt cx="5858933" cy="7711420"/>
          </a:xfrm>
        </p:grpSpPr>
        <p:grpSp>
          <p:nvGrpSpPr>
            <p:cNvPr id="3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4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7"/>
                <a:srcRect/>
                <a:stretch>
                  <a:fillRect l="-69861" t="3000" r="-70000" b="-62000"/>
                </a:stretch>
              </a:blipFill>
            </p:spPr>
          </p:sp>
        </p:grpSp>
        <p:sp>
          <p:nvSpPr>
            <p:cNvPr id="36" name="TextBox 13"/>
            <p:cNvSpPr txBox="1"/>
            <p:nvPr/>
          </p:nvSpPr>
          <p:spPr>
            <a:xfrm>
              <a:off x="11125200" y="2939450"/>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براء فاتوني</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7" name="TextBox 13"/>
            <p:cNvSpPr txBox="1"/>
            <p:nvPr/>
          </p:nvSpPr>
          <p:spPr>
            <a:xfrm>
              <a:off x="11658600" y="3627497"/>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spc="129" dirty="0" smtClean="0">
                  <a:solidFill>
                    <a:srgbClr val="141414"/>
                  </a:solidFill>
                  <a:latin typeface="Glasgow Bold"/>
                  <a:ea typeface="Glasgow Bold"/>
                  <a:sym typeface="Glasgow Bold"/>
                </a:rPr>
                <a:t>تعلم الآلة</a:t>
              </a:r>
              <a:endParaRPr lang="en-US" sz="2800" b="1" u="none" strike="noStrike" spc="129" dirty="0">
                <a:solidFill>
                  <a:srgbClr val="141414"/>
                </a:solidFill>
                <a:latin typeface="Glasgow Bold"/>
                <a:ea typeface="Glasgow Bold"/>
                <a:sym typeface="Glasgow Bold"/>
              </a:endParaRPr>
            </a:p>
          </p:txBody>
        </p:sp>
        <p:grpSp>
          <p:nvGrpSpPr>
            <p:cNvPr id="38"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45"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8"/>
                <a:srcRect/>
                <a:stretch>
                  <a:fillRect l="-53000" t="-5000" r="-57000" b="-64000"/>
                </a:stretch>
              </a:blipFill>
            </p:spPr>
          </p:sp>
        </p:grpSp>
        <p:sp>
          <p:nvSpPr>
            <p:cNvPr id="39"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عمر حمّاد</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0"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41"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44"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9"/>
                <a:srcRect/>
                <a:stretch>
                  <a:fillRect l="-82000" t="-34000" r="-39000" b="-60000"/>
                </a:stretch>
              </a:blipFill>
            </p:spPr>
          </p:sp>
        </p:grpSp>
        <p:sp>
          <p:nvSpPr>
            <p:cNvPr id="42"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باسمين ادعيس</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3" name="TextBox 13"/>
            <p:cNvSpPr txBox="1"/>
            <p:nvPr/>
          </p:nvSpPr>
          <p:spPr>
            <a:xfrm>
              <a:off x="10880385" y="9276933"/>
              <a:ext cx="3208775" cy="1094930"/>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مبرمجة واجهة أمامية</a:t>
              </a:r>
              <a:endParaRPr lang="en-US" sz="2800" b="1" u="none" strike="noStrike" spc="129" dirty="0">
                <a:solidFill>
                  <a:srgbClr val="141414"/>
                </a:solidFill>
                <a:latin typeface="Glasgow Bold"/>
                <a:ea typeface="Glasgow Bold"/>
                <a:sym typeface="Glasgow Bold"/>
              </a:endParaRPr>
            </a:p>
          </p:txBody>
        </p:sp>
      </p:grpSp>
      <p:sp>
        <p:nvSpPr>
          <p:cNvPr id="47" name="Freeform 11"/>
          <p:cNvSpPr/>
          <p:nvPr/>
        </p:nvSpPr>
        <p:spPr>
          <a:xfrm>
            <a:off x="-321053" y="-461544"/>
            <a:ext cx="3092118" cy="3083100"/>
          </a:xfrm>
          <a:custGeom>
            <a:avLst/>
            <a:gdLst/>
            <a:ahLst/>
            <a:cxnLst/>
            <a:rect l="l" t="t" r="r" b="b"/>
            <a:pathLst>
              <a:path w="3092118" h="3083100">
                <a:moveTo>
                  <a:pt x="0" y="0"/>
                </a:moveTo>
                <a:lnTo>
                  <a:pt x="3092118" y="0"/>
                </a:lnTo>
                <a:lnTo>
                  <a:pt x="3092118" y="3083100"/>
                </a:lnTo>
                <a:lnTo>
                  <a:pt x="0" y="30831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Tree>
    <p:extLst>
      <p:ext uri="{BB962C8B-B14F-4D97-AF65-F5344CB8AC3E}">
        <p14:creationId xmlns:p14="http://schemas.microsoft.com/office/powerpoint/2010/main" val="2293744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TextBox 2"/>
          <p:cNvSpPr txBox="1"/>
          <p:nvPr/>
        </p:nvSpPr>
        <p:spPr>
          <a:xfrm>
            <a:off x="4883189" y="3789124"/>
            <a:ext cx="8521622" cy="968727"/>
          </a:xfrm>
          <a:prstGeom prst="rect">
            <a:avLst/>
          </a:prstGeom>
        </p:spPr>
        <p:txBody>
          <a:bodyPr lIns="0" tIns="0" rIns="0" bIns="0" rtlCol="0" anchor="t">
            <a:spAutoFit/>
          </a:bodyPr>
          <a:lstStyle/>
          <a:p>
            <a:pPr lvl="0" algn="ctr">
              <a:lnSpc>
                <a:spcPts val="8124"/>
              </a:lnSpc>
              <a:spcBef>
                <a:spcPct val="0"/>
              </a:spcBef>
            </a:pP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شكراً </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لكم جميع</a:t>
            </a: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اً</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 </a:t>
            </a:r>
            <a:endPar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endParaRPr>
          </a:p>
        </p:txBody>
      </p:sp>
      <p:sp>
        <p:nvSpPr>
          <p:cNvPr id="13" name="Freeform 13"/>
          <p:cNvSpPr/>
          <p:nvPr/>
        </p:nvSpPr>
        <p:spPr>
          <a:xfrm>
            <a:off x="-46249" y="1267996"/>
            <a:ext cx="2932362" cy="2921366"/>
          </a:xfrm>
          <a:custGeom>
            <a:avLst/>
            <a:gdLst/>
            <a:ahLst/>
            <a:cxnLst/>
            <a:rect l="l" t="t" r="r" b="b"/>
            <a:pathLst>
              <a:path w="2932362" h="2921366">
                <a:moveTo>
                  <a:pt x="0" y="0"/>
                </a:moveTo>
                <a:lnTo>
                  <a:pt x="2932363" y="0"/>
                </a:lnTo>
                <a:lnTo>
                  <a:pt x="2932363" y="2921366"/>
                </a:lnTo>
                <a:lnTo>
                  <a:pt x="0" y="2921366"/>
                </a:lnTo>
                <a:lnTo>
                  <a:pt x="0" y="0"/>
                </a:lnTo>
                <a:close/>
              </a:path>
            </a:pathLst>
          </a:custGeom>
          <a:blipFill>
            <a:blip r:embed="rId2">
              <a:extLst>
                <a:ext uri="{96DAC541-7B7A-43D3-8B79-37D633B846F1}">
                  <asvg:svgBlip xmlns="" xmlns:asvg="http://schemas.microsoft.com/office/drawing/2016/SVG/main" r:embed="rId11"/>
                </a:ext>
              </a:extLst>
            </a:blip>
            <a:stretch>
              <a:fillRect/>
            </a:stretch>
          </a:blipFill>
        </p:spPr>
      </p:sp>
      <p:sp>
        <p:nvSpPr>
          <p:cNvPr id="14" name="Freeform 14"/>
          <p:cNvSpPr/>
          <p:nvPr/>
        </p:nvSpPr>
        <p:spPr>
          <a:xfrm>
            <a:off x="15335347" y="3100142"/>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5" name="Freeform 15"/>
          <p:cNvSpPr/>
          <p:nvPr/>
        </p:nvSpPr>
        <p:spPr>
          <a:xfrm flipH="1" flipV="1">
            <a:off x="-46249" y="4459050"/>
            <a:ext cx="2389249" cy="2389249"/>
          </a:xfrm>
          <a:custGeom>
            <a:avLst/>
            <a:gdLst/>
            <a:ahLst/>
            <a:cxnLst/>
            <a:rect l="l" t="t" r="r" b="b"/>
            <a:pathLst>
              <a:path w="2389249" h="2389249">
                <a:moveTo>
                  <a:pt x="2389249" y="2389249"/>
                </a:moveTo>
                <a:lnTo>
                  <a:pt x="0" y="2389249"/>
                </a:lnTo>
                <a:lnTo>
                  <a:pt x="0" y="0"/>
                </a:lnTo>
                <a:lnTo>
                  <a:pt x="2389249" y="0"/>
                </a:lnTo>
                <a:lnTo>
                  <a:pt x="2389249" y="2389249"/>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6" name="TextBox 2"/>
          <p:cNvSpPr txBox="1"/>
          <p:nvPr/>
        </p:nvSpPr>
        <p:spPr>
          <a:xfrm>
            <a:off x="4962692" y="4757851"/>
            <a:ext cx="8521622" cy="895823"/>
          </a:xfrm>
          <a:prstGeom prst="rect">
            <a:avLst/>
          </a:prstGeom>
        </p:spPr>
        <p:txBody>
          <a:bodyPr lIns="0" tIns="0" rIns="0" bIns="0" rtlCol="0" anchor="t">
            <a:spAutoFit/>
          </a:bodyPr>
          <a:lstStyle/>
          <a:p>
            <a:pPr lvl="0" algn="ctr">
              <a:lnSpc>
                <a:spcPts val="8124"/>
              </a:lnSpc>
              <a:spcBef>
                <a:spcPct val="0"/>
              </a:spcBef>
            </a:pPr>
            <a:r>
              <a:rPr lang="ar-SA" sz="4000" b="1" spc="129" dirty="0" smtClean="0">
                <a:solidFill>
                  <a:srgbClr val="D40A61"/>
                </a:solidFill>
                <a:latin typeface="Glasgow Bold"/>
                <a:ea typeface="Glasgow Bold"/>
                <a:sym typeface="Glasgow Bold"/>
              </a:rPr>
              <a:t>على حسن استماعكم...</a:t>
            </a:r>
            <a:endParaRPr lang="ar-SA" sz="4000" b="1" spc="129" dirty="0">
              <a:solidFill>
                <a:srgbClr val="D40A61"/>
              </a:solidFill>
              <a:latin typeface="Glasgow Bold"/>
              <a:ea typeface="Glasgow Bold"/>
              <a:sym typeface="Glasgow Bold"/>
            </a:endParaRPr>
          </a:p>
        </p:txBody>
      </p:sp>
      <p:grpSp>
        <p:nvGrpSpPr>
          <p:cNvPr id="17" name="Group 16"/>
          <p:cNvGrpSpPr/>
          <p:nvPr/>
        </p:nvGrpSpPr>
        <p:grpSpPr>
          <a:xfrm>
            <a:off x="838200" y="8121663"/>
            <a:ext cx="17316008" cy="2141092"/>
            <a:chOff x="-1618808" y="7526598"/>
            <a:chExt cx="20425866" cy="2925224"/>
          </a:xfrm>
        </p:grpSpPr>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rot="-5400000">
            <a:off x="16640563" y="23628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420100"/>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9" name="TextBox 9"/>
          <p:cNvSpPr txBox="1"/>
          <p:nvPr/>
        </p:nvSpPr>
        <p:spPr>
          <a:xfrm>
            <a:off x="1726229" y="3771900"/>
            <a:ext cx="14725998" cy="2616101"/>
          </a:xfrm>
          <a:prstGeom prst="rect">
            <a:avLst/>
          </a:prstGeom>
        </p:spPr>
        <p:txBody>
          <a:bodyPr wrap="square" lIns="0" tIns="0" rIns="0" bIns="0" rtlCol="0" anchor="t">
            <a:spAutoFit/>
          </a:bodyPr>
          <a:lstStyle/>
          <a:p>
            <a:pPr algn="r" rtl="1">
              <a:lnSpc>
                <a:spcPts val="3400"/>
              </a:lnSpc>
            </a:pPr>
            <a:r>
              <a:rPr lang="ar-SA" sz="2800" spc="120" dirty="0">
                <a:solidFill>
                  <a:srgbClr val="141414"/>
                </a:solidFill>
                <a:latin typeface="Arimo"/>
                <a:ea typeface="Arimo"/>
                <a:sym typeface="Arimo"/>
              </a:rPr>
              <a:t>تخيلوا أن أحد العملاء </a:t>
            </a:r>
            <a:r>
              <a:rPr lang="ar-SA" sz="2800" b="1" spc="120" dirty="0">
                <a:solidFill>
                  <a:srgbClr val="C00000"/>
                </a:solidFill>
                <a:effectLst>
                  <a:outerShdw blurRad="38100" dist="38100" dir="2700000" algn="tl">
                    <a:srgbClr val="000000">
                      <a:alpha val="43137"/>
                    </a:srgbClr>
                  </a:outerShdw>
                </a:effectLst>
                <a:latin typeface="Arimo"/>
                <a:ea typeface="Arimo"/>
                <a:sym typeface="Arimo"/>
              </a:rPr>
              <a:t>غير راضٍ </a:t>
            </a:r>
            <a:r>
              <a:rPr lang="ar-SA" sz="2800" spc="120" dirty="0">
                <a:solidFill>
                  <a:srgbClr val="141414"/>
                </a:solidFill>
                <a:latin typeface="Arimo"/>
                <a:ea typeface="Arimo"/>
                <a:sym typeface="Arimo"/>
              </a:rPr>
              <a:t>عن خدمة تلقاها من أحد البنوك، وبدلًا من أن يتم تدارك الموقف بسرعة، تمر الشكوى مرور الكرام وسط مئات الرسائل اليومية. النتيجة؟ خسارة محتملة لعميل كان بالإمكان الاحتفاظ به لو تم التدخل في الوقت </a:t>
            </a:r>
            <a:r>
              <a:rPr lang="ar-SA" sz="2800" spc="120" dirty="0" smtClean="0">
                <a:solidFill>
                  <a:srgbClr val="141414"/>
                </a:solidFill>
                <a:latin typeface="Arimo"/>
                <a:ea typeface="Arimo"/>
                <a:sym typeface="Arimo"/>
              </a:rPr>
              <a:t>المناسب.</a:t>
            </a:r>
            <a:br>
              <a:rPr lang="ar-SA" sz="2800" spc="120" dirty="0" smtClean="0">
                <a:solidFill>
                  <a:srgbClr val="141414"/>
                </a:solidFill>
                <a:latin typeface="Arimo"/>
                <a:ea typeface="Arimo"/>
                <a:sym typeface="Arimo"/>
              </a:rPr>
            </a:br>
            <a:endParaRPr lang="ar-SA" sz="2800" spc="120" dirty="0">
              <a:solidFill>
                <a:srgbClr val="141414"/>
              </a:solidFill>
              <a:latin typeface="Arimo"/>
              <a:ea typeface="Arimo"/>
              <a:sym typeface="Arimo"/>
            </a:endParaRPr>
          </a:p>
          <a:p>
            <a:pPr algn="r" rtl="1">
              <a:lnSpc>
                <a:spcPts val="3400"/>
              </a:lnSpc>
            </a:pPr>
            <a:r>
              <a:rPr lang="ar-SA" sz="2800" b="1" spc="120" dirty="0">
                <a:solidFill>
                  <a:srgbClr val="F20C6D"/>
                </a:solidFill>
                <a:effectLst>
                  <a:outerShdw blurRad="38100" dist="38100" dir="2700000" algn="tl">
                    <a:srgbClr val="000000">
                      <a:alpha val="43137"/>
                    </a:srgbClr>
                  </a:outerShdw>
                </a:effectLst>
                <a:latin typeface="Arimo"/>
                <a:ea typeface="Arimo"/>
                <a:sym typeface="Arimo"/>
              </a:rPr>
              <a:t>في ظل هذا </a:t>
            </a:r>
            <a:r>
              <a:rPr lang="ar-SA" sz="2800" b="1" spc="120" dirty="0" smtClean="0">
                <a:solidFill>
                  <a:srgbClr val="F20C6D"/>
                </a:solidFill>
                <a:effectLst>
                  <a:outerShdw blurRad="38100" dist="38100" dir="2700000" algn="tl">
                    <a:srgbClr val="000000">
                      <a:alpha val="43137"/>
                    </a:srgbClr>
                  </a:outerShdw>
                </a:effectLst>
                <a:latin typeface="Arimo"/>
                <a:ea typeface="Arimo"/>
                <a:sym typeface="Arimo"/>
              </a:rPr>
              <a:t>التحدي، </a:t>
            </a:r>
            <a:r>
              <a:rPr lang="ar-SA" sz="2800" b="1" spc="120" dirty="0" smtClean="0">
                <a:effectLst>
                  <a:outerShdw blurRad="38100" dist="38100" dir="2700000" algn="tl">
                    <a:srgbClr val="000000">
                      <a:alpha val="43137"/>
                    </a:srgbClr>
                  </a:outerShdw>
                </a:effectLst>
                <a:latin typeface="Arimo"/>
                <a:ea typeface="Arimo"/>
                <a:sym typeface="Arimo"/>
              </a:rPr>
              <a:t>ألا وهو عدم وجود نظام يساعد على كشف عدم رضا العملاء في الوقت الحقيقي ضمن محادثات الدعم، </a:t>
            </a:r>
            <a:r>
              <a:rPr lang="ar-SA" sz="2800" spc="120" dirty="0" smtClean="0">
                <a:solidFill>
                  <a:srgbClr val="141414"/>
                </a:solidFill>
                <a:latin typeface="Arimo"/>
                <a:ea typeface="Arimo"/>
                <a:sym typeface="Arimo"/>
              </a:rPr>
              <a:t>تأتي فكرتنا.</a:t>
            </a:r>
            <a:endParaRPr lang="en-US" sz="2800" spc="120" dirty="0">
              <a:solidFill>
                <a:srgbClr val="141414"/>
              </a:solidFill>
              <a:latin typeface="Arimo"/>
              <a:ea typeface="Arimo"/>
              <a:sym typeface="Arimo"/>
            </a:endParaRPr>
          </a:p>
        </p:txBody>
      </p:sp>
      <p:sp>
        <p:nvSpPr>
          <p:cNvPr id="10" name="TextBox 10"/>
          <p:cNvSpPr txBox="1"/>
          <p:nvPr/>
        </p:nvSpPr>
        <p:spPr>
          <a:xfrm>
            <a:off x="9220200" y="2217730"/>
            <a:ext cx="7232027" cy="1044575"/>
          </a:xfrm>
          <a:prstGeom prst="rect">
            <a:avLst/>
          </a:prstGeom>
        </p:spPr>
        <p:txBody>
          <a:bodyPr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المقدمة</a:t>
            </a:r>
            <a:endParaRPr lang="en-US" sz="6499" b="1" spc="129" dirty="0">
              <a:solidFill>
                <a:srgbClr val="141414"/>
              </a:solidFill>
              <a:latin typeface="Glasgow Bold"/>
              <a:ea typeface="Glasgow Bold"/>
              <a:sym typeface="Glasgow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21"/>
          <p:cNvGrpSpPr/>
          <p:nvPr/>
        </p:nvGrpSpPr>
        <p:grpSpPr>
          <a:xfrm>
            <a:off x="914400" y="2914650"/>
            <a:ext cx="16459200" cy="6558600"/>
            <a:chOff x="457200" y="1457325"/>
            <a:chExt cx="8229600" cy="3279300"/>
          </a:xfrm>
        </p:grpSpPr>
        <p:sp>
          <p:nvSpPr>
            <p:cNvPr id="42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42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2"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3"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4"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5"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6"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437" name="Google Shape;437;p21"/>
            <p:cNvCxnSpPr>
              <a:stCxn id="433" idx="3"/>
              <a:endCxn id="42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8" name="Google Shape;438;p21"/>
            <p:cNvCxnSpPr>
              <a:stCxn id="435" idx="1"/>
              <a:endCxn id="43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9" name="Google Shape;439;p21"/>
            <p:cNvCxnSpPr>
              <a:stCxn id="434" idx="3"/>
              <a:endCxn id="43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0" name="Google Shape;440;p21"/>
            <p:cNvCxnSpPr>
              <a:stCxn id="436" idx="1"/>
              <a:endCxn id="432"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443"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9"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52"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42" name="Freeform 2"/>
          <p:cNvSpPr/>
          <p:nvPr/>
        </p:nvSpPr>
        <p:spPr>
          <a:xfrm rot="5400000">
            <a:off x="5077705"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التأثير التجاري للمشكلة</a:t>
            </a:r>
            <a:endParaRPr lang="ar-SA" sz="6500" b="1" dirty="0">
              <a:cs typeface="+mn-cs"/>
            </a:endParaRPr>
          </a:p>
        </p:txBody>
      </p:sp>
      <p:sp>
        <p:nvSpPr>
          <p:cNvPr id="144" name="Freeform 2"/>
          <p:cNvSpPr/>
          <p:nvPr/>
        </p:nvSpPr>
        <p:spPr>
          <a:xfrm rot="16200000">
            <a:off x="12697706"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5"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grpSp>
        <p:nvGrpSpPr>
          <p:cNvPr id="150" name="Google Shape;427;p21"/>
          <p:cNvGrpSpPr/>
          <p:nvPr/>
        </p:nvGrpSpPr>
        <p:grpSpPr>
          <a:xfrm>
            <a:off x="914400" y="2914650"/>
            <a:ext cx="16459200" cy="6558600"/>
            <a:chOff x="457200" y="1457325"/>
            <a:chExt cx="8229600" cy="3279300"/>
          </a:xfrm>
        </p:grpSpPr>
        <p:sp>
          <p:nvSpPr>
            <p:cNvPr id="151"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52"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3"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4"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5"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6"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7"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8"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9"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60" name="Google Shape;437;p21"/>
            <p:cNvCxnSpPr>
              <a:stCxn id="156" idx="3"/>
              <a:endCxn id="152"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Google Shape;438;p21"/>
            <p:cNvCxnSpPr>
              <a:stCxn id="158" idx="1"/>
              <a:endCxn id="154"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2" name="Google Shape;439;p21"/>
            <p:cNvCxnSpPr>
              <a:stCxn id="157" idx="3"/>
              <a:endCxn id="153"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3" name="Google Shape;440;p21"/>
            <p:cNvCxnSpPr>
              <a:stCxn id="159" idx="1"/>
              <a:endCxn id="155"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4"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5"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6"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7"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8"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70" name="Picture 1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71" name="Picture 1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72" name="Picture 1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spTree>
    <p:extLst>
      <p:ext uri="{BB962C8B-B14F-4D97-AF65-F5344CB8AC3E}">
        <p14:creationId xmlns:p14="http://schemas.microsoft.com/office/powerpoint/2010/main" val="183469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26539" y="593847"/>
            <a:ext cx="16459200" cy="1016219"/>
            <a:chOff x="906028" y="803023"/>
            <a:chExt cx="16459200" cy="1016219"/>
          </a:xfrm>
        </p:grpSpPr>
        <p:sp>
          <p:nvSpPr>
            <p:cNvPr id="84" name="Freeform 2"/>
            <p:cNvSpPr/>
            <p:nvPr/>
          </p:nvSpPr>
          <p:spPr>
            <a:xfrm rot="5400000">
              <a:off x="5796141" y="97097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06028" y="85025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الفئات المستهدفة</a:t>
              </a:r>
              <a:endParaRPr lang="ar-SA" sz="6500" b="1" dirty="0">
                <a:cs typeface="+mn-cs"/>
              </a:endParaRPr>
            </a:p>
          </p:txBody>
        </p:sp>
        <p:sp>
          <p:nvSpPr>
            <p:cNvPr id="86" name="Freeform 2"/>
            <p:cNvSpPr/>
            <p:nvPr/>
          </p:nvSpPr>
          <p:spPr>
            <a:xfrm rot="-5400000">
              <a:off x="11500894" y="98072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37" name="Google Shape;137;p18"/>
          <p:cNvSpPr/>
          <p:nvPr/>
        </p:nvSpPr>
        <p:spPr>
          <a:xfrm>
            <a:off x="5842892" y="3086100"/>
            <a:ext cx="6626387" cy="846146"/>
          </a:xfrm>
          <a:prstGeom prst="roundRect">
            <a:avLst>
              <a:gd name="adj" fmla="val 50000"/>
            </a:avLst>
          </a:prstGeom>
          <a:solidFill>
            <a:srgbClr val="F20C6D"/>
          </a:solidFill>
          <a:ln>
            <a:solidFill>
              <a:srgbClr val="D40A61"/>
            </a:solidFill>
          </a:ln>
        </p:spPr>
        <p:txBody>
          <a:bodyPr spcFirstLastPara="1" wrap="square" lIns="365750" tIns="182850" rIns="182850" bIns="182850" anchor="ctr" anchorCtr="0">
            <a:noAutofit/>
          </a:bodyPr>
          <a:lstStyle/>
          <a:p>
            <a:pPr algn="ctr" rtl="1"/>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تشمل التالي...</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nvGrpSpPr>
          <p:cNvPr id="138" name="Google Shape;138;p18"/>
          <p:cNvGrpSpPr/>
          <p:nvPr/>
        </p:nvGrpSpPr>
        <p:grpSpPr>
          <a:xfrm>
            <a:off x="202639" y="7805718"/>
            <a:ext cx="5211809" cy="3281382"/>
            <a:chOff x="457250" y="3391700"/>
            <a:chExt cx="2395200" cy="1344902"/>
          </a:xfrm>
        </p:grpSpPr>
        <p:sp>
          <p:nvSpPr>
            <p:cNvPr id="139" name="Google Shape;139;p18"/>
            <p:cNvSpPr txBox="1"/>
            <p:nvPr/>
          </p:nvSpPr>
          <p:spPr>
            <a:xfrm>
              <a:off x="45725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0" name="Google Shape;140;p18"/>
            <p:cNvSpPr/>
            <p:nvPr/>
          </p:nvSpPr>
          <p:spPr>
            <a:xfrm>
              <a:off x="457250" y="3391700"/>
              <a:ext cx="2395200" cy="589750"/>
            </a:xfrm>
            <a:prstGeom prst="roundRect">
              <a:avLst>
                <a:gd name="adj" fmla="val 50000"/>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الإدارة العليا + الزبائن أنفسهم</a:t>
              </a:r>
              <a:endParaRPr sz="3000" b="1" dirty="0">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1" name="Google Shape;141;p18"/>
          <p:cNvGrpSpPr/>
          <p:nvPr/>
        </p:nvGrpSpPr>
        <p:grpSpPr>
          <a:xfrm>
            <a:off x="12897830" y="7805718"/>
            <a:ext cx="5211809" cy="3281382"/>
            <a:chOff x="6291600" y="3391700"/>
            <a:chExt cx="2395200" cy="1344902"/>
          </a:xfrm>
        </p:grpSpPr>
        <p:sp>
          <p:nvSpPr>
            <p:cNvPr id="142" name="Google Shape;142;p18"/>
            <p:cNvSpPr txBox="1"/>
            <p:nvPr/>
          </p:nvSpPr>
          <p:spPr>
            <a:xfrm>
              <a:off x="629160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3" name="Google Shape;143;p18"/>
            <p:cNvSpPr/>
            <p:nvPr/>
          </p:nvSpPr>
          <p:spPr>
            <a:xfrm>
              <a:off x="6291600" y="3391700"/>
              <a:ext cx="2395200" cy="589750"/>
            </a:xfrm>
            <a:prstGeom prst="roundRect">
              <a:avLst>
                <a:gd name="adj" fmla="val 50000"/>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pPr algn="ctr"/>
              <a:r>
                <a:rPr lang="ar-SA"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البنوك والمؤسسات </a:t>
              </a: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المالية والشركات التجارية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4" name="Google Shape;144;p18"/>
          <p:cNvGrpSpPr/>
          <p:nvPr/>
        </p:nvGrpSpPr>
        <p:grpSpPr>
          <a:xfrm>
            <a:off x="6550234" y="7805718"/>
            <a:ext cx="5211809" cy="3281382"/>
            <a:chOff x="3374425" y="3391700"/>
            <a:chExt cx="2395200" cy="1344902"/>
          </a:xfrm>
        </p:grpSpPr>
        <p:sp>
          <p:nvSpPr>
            <p:cNvPr id="145" name="Google Shape;145;p18"/>
            <p:cNvSpPr txBox="1"/>
            <p:nvPr/>
          </p:nvSpPr>
          <p:spPr>
            <a:xfrm>
              <a:off x="3374425"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6" name="Google Shape;146;p18"/>
            <p:cNvSpPr/>
            <p:nvPr/>
          </p:nvSpPr>
          <p:spPr>
            <a:xfrm>
              <a:off x="3374425" y="3391700"/>
              <a:ext cx="2395200" cy="58975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فريق خدمة العملاء</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sp>
        <p:nvSpPr>
          <p:cNvPr id="147" name="Google Shape;147;p18"/>
          <p:cNvSpPr/>
          <p:nvPr/>
        </p:nvSpPr>
        <p:spPr>
          <a:xfrm rot="10800000">
            <a:off x="1790857" y="4913775"/>
            <a:ext cx="2035373" cy="2282252"/>
          </a:xfrm>
          <a:prstGeom prst="ellipse">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endParaRPr sz="3600"/>
          </a:p>
        </p:txBody>
      </p:sp>
      <p:sp>
        <p:nvSpPr>
          <p:cNvPr id="148" name="Google Shape;148;p18"/>
          <p:cNvSpPr/>
          <p:nvPr/>
        </p:nvSpPr>
        <p:spPr>
          <a:xfrm rot="10800000">
            <a:off x="14486048" y="4913775"/>
            <a:ext cx="2035373" cy="2282252"/>
          </a:xfrm>
          <a:prstGeom prst="ellipse">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endParaRPr sz="3600"/>
          </a:p>
        </p:txBody>
      </p:sp>
      <p:sp>
        <p:nvSpPr>
          <p:cNvPr id="149" name="Google Shape;149;p18"/>
          <p:cNvSpPr/>
          <p:nvPr/>
        </p:nvSpPr>
        <p:spPr>
          <a:xfrm rot="10800000">
            <a:off x="8138452" y="4913775"/>
            <a:ext cx="2035373" cy="2282252"/>
          </a:xfrm>
          <a:prstGeom prst="ellipse">
            <a:avLst/>
          </a:prstGeom>
          <a:solidFill>
            <a:srgbClr val="F20C6D"/>
          </a:solidFill>
          <a:ln>
            <a:solidFill>
              <a:srgbClr val="F20C6D"/>
            </a:solidFill>
          </a:ln>
        </p:spPr>
        <p:txBody>
          <a:bodyPr spcFirstLastPara="1" wrap="square" lIns="182850" tIns="182850" rIns="182850" bIns="182850" anchor="ctr" anchorCtr="0">
            <a:noAutofit/>
          </a:bodyPr>
          <a:lstStyle/>
          <a:p>
            <a:endParaRPr sz="3600"/>
          </a:p>
        </p:txBody>
      </p:sp>
      <p:cxnSp>
        <p:nvCxnSpPr>
          <p:cNvPr id="150" name="Google Shape;150;p18"/>
          <p:cNvCxnSpPr/>
          <p:nvPr/>
        </p:nvCxnSpPr>
        <p:spPr>
          <a:xfrm rot="5400000">
            <a:off x="5491480"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1" name="Google Shape;151;p18"/>
          <p:cNvCxnSpPr/>
          <p:nvPr/>
        </p:nvCxnSpPr>
        <p:spPr>
          <a:xfrm rot="16200000" flipH="1">
            <a:off x="11839131"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152;p18"/>
          <p:cNvCxnSpPr>
            <a:stCxn id="137" idx="2"/>
            <a:endCxn id="149" idx="4"/>
          </p:cNvCxnSpPr>
          <p:nvPr/>
        </p:nvCxnSpPr>
        <p:spPr>
          <a:xfrm>
            <a:off x="9156085" y="3932246"/>
            <a:ext cx="0" cy="98155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153;p18"/>
          <p:cNvCxnSpPr/>
          <p:nvPr/>
        </p:nvCxnSpPr>
        <p:spPr>
          <a:xfrm>
            <a:off x="2808434"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154;p18"/>
          <p:cNvCxnSpPr>
            <a:stCxn id="149" idx="0"/>
            <a:endCxn id="146" idx="0"/>
          </p:cNvCxnSpPr>
          <p:nvPr/>
        </p:nvCxnSpPr>
        <p:spPr>
          <a:xfrm>
            <a:off x="9156139"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5" name="Google Shape;155;p18"/>
          <p:cNvCxnSpPr/>
          <p:nvPr/>
        </p:nvCxnSpPr>
        <p:spPr>
          <a:xfrm>
            <a:off x="15501677"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4" name="Google Shape;152;p18"/>
          <p:cNvCxnSpPr/>
          <p:nvPr/>
        </p:nvCxnSpPr>
        <p:spPr>
          <a:xfrm>
            <a:off x="9169291" y="1700496"/>
            <a:ext cx="1" cy="1385604"/>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49170" y="5378921"/>
            <a:ext cx="1381430" cy="130501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0268" y="5174993"/>
            <a:ext cx="1751634" cy="175163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9440" y="5305947"/>
            <a:ext cx="1377988" cy="1377988"/>
          </a:xfrm>
          <a:prstGeom prst="rect">
            <a:avLst/>
          </a:prstGeom>
        </p:spPr>
      </p:pic>
    </p:spTree>
    <p:extLst>
      <p:ext uri="{BB962C8B-B14F-4D97-AF65-F5344CB8AC3E}">
        <p14:creationId xmlns:p14="http://schemas.microsoft.com/office/powerpoint/2010/main" val="286411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701862"/>
            <a:ext cx="16459200" cy="1006475"/>
            <a:chOff x="1219200" y="2105587"/>
            <a:chExt cx="16459200" cy="1006475"/>
          </a:xfrm>
        </p:grpSpPr>
        <p:sp>
          <p:nvSpPr>
            <p:cNvPr id="11" name="Freeform 2"/>
            <p:cNvSpPr/>
            <p:nvPr/>
          </p:nvSpPr>
          <p:spPr>
            <a:xfrm rot="5400000">
              <a:off x="6537644"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105587"/>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الحل المقترح</a:t>
              </a:r>
              <a:endParaRPr lang="ar-SA" sz="6500" b="1" dirty="0">
                <a:cs typeface="+mn-cs"/>
              </a:endParaRPr>
            </a:p>
          </p:txBody>
        </p:sp>
        <p:sp>
          <p:nvSpPr>
            <p:cNvPr id="13" name="Freeform 2"/>
            <p:cNvSpPr/>
            <p:nvPr/>
          </p:nvSpPr>
          <p:spPr>
            <a:xfrm rot="16200000">
              <a:off x="11262045"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7900"/>
            <a:ext cx="11658600" cy="7566781"/>
          </a:xfrm>
          <a:prstGeom prst="rect">
            <a:avLst/>
          </a:prstGeom>
        </p:spPr>
      </p:pic>
    </p:spTree>
    <p:extLst>
      <p:ext uri="{BB962C8B-B14F-4D97-AF65-F5344CB8AC3E}">
        <p14:creationId xmlns:p14="http://schemas.microsoft.com/office/powerpoint/2010/main" val="245958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2" name="Freeform 2"/>
          <p:cNvSpPr/>
          <p:nvPr/>
        </p:nvSpPr>
        <p:spPr>
          <a:xfrm rot="5400000">
            <a:off x="4099244" y="63799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القيمة المضافة للحل المقترح</a:t>
            </a:r>
            <a:endParaRPr lang="ar-SA" sz="6500" b="1" dirty="0">
              <a:cs typeface="+mn-cs"/>
            </a:endParaRPr>
          </a:p>
        </p:txBody>
      </p:sp>
      <p:sp>
        <p:nvSpPr>
          <p:cNvPr id="144" name="Freeform 2"/>
          <p:cNvSpPr/>
          <p:nvPr/>
        </p:nvSpPr>
        <p:spPr>
          <a:xfrm rot="16200000">
            <a:off x="13624245" y="5973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37" name="Google Shape;427;p21"/>
          <p:cNvGrpSpPr/>
          <p:nvPr/>
        </p:nvGrpSpPr>
        <p:grpSpPr>
          <a:xfrm>
            <a:off x="914400" y="2914650"/>
            <a:ext cx="16459200" cy="6558600"/>
            <a:chOff x="457200" y="1457325"/>
            <a:chExt cx="8229600" cy="3279300"/>
          </a:xfrm>
        </p:grpSpPr>
        <p:sp>
          <p:nvSpPr>
            <p:cNvPr id="13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3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6"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7"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8"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9"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0"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51" name="Google Shape;437;p21"/>
            <p:cNvCxnSpPr>
              <a:stCxn id="147" idx="3"/>
              <a:endCxn id="13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438;p21"/>
            <p:cNvCxnSpPr>
              <a:stCxn id="149" idx="1"/>
              <a:endCxn id="14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439;p21"/>
            <p:cNvCxnSpPr>
              <a:stCxn id="148" idx="3"/>
              <a:endCxn id="14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440;p21"/>
            <p:cNvCxnSpPr>
              <a:stCxn id="150" idx="1"/>
              <a:endCxn id="146"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55"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7"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8"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9"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القيمة لهذا الحل...</a:t>
            </a:r>
            <a:endParaRPr lang="ar-SA" b="1" dirty="0">
              <a:solidFill>
                <a:srgbClr val="F20C6D"/>
              </a:solidFill>
              <a:effectLst>
                <a:outerShdw blurRad="38100" dist="38100" dir="2700000" algn="tl">
                  <a:srgbClr val="000000">
                    <a:alpha val="43137"/>
                  </a:srgbClr>
                </a:outerShdw>
              </a:effectLst>
              <a:cs typeface="+mn-cs"/>
            </a:endParaRPr>
          </a:p>
        </p:txBody>
      </p:sp>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62" name="Picture 1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grpSp>
        <p:nvGrpSpPr>
          <p:cNvPr id="164" name="Google Shape;427;p21"/>
          <p:cNvGrpSpPr/>
          <p:nvPr/>
        </p:nvGrpSpPr>
        <p:grpSpPr>
          <a:xfrm>
            <a:off x="914400" y="2914650"/>
            <a:ext cx="16459200" cy="6558600"/>
            <a:chOff x="457200" y="1457325"/>
            <a:chExt cx="8229600" cy="3279300"/>
          </a:xfrm>
        </p:grpSpPr>
        <p:sp>
          <p:nvSpPr>
            <p:cNvPr id="165"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66"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67"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8"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9"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0"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71"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2"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3"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74" name="Google Shape;437;p21"/>
            <p:cNvCxnSpPr>
              <a:stCxn id="170" idx="3"/>
              <a:endCxn id="166"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5" name="Google Shape;438;p21"/>
            <p:cNvCxnSpPr>
              <a:stCxn id="172" idx="1"/>
              <a:endCxn id="168"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6" name="Google Shape;439;p21"/>
            <p:cNvCxnSpPr>
              <a:stCxn id="171" idx="3"/>
              <a:endCxn id="167"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7" name="Google Shape;440;p21"/>
            <p:cNvCxnSpPr>
              <a:stCxn id="173" idx="1"/>
              <a:endCxn id="169"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8"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79"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0"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1"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2" name="Google Shape;136;p18"/>
          <p:cNvSpPr txBox="1">
            <a:spLocks/>
          </p:cNvSpPr>
          <p:nvPr/>
        </p:nvSpPr>
        <p:spPr>
          <a:xfrm>
            <a:off x="886691" y="571032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smtClean="0">
                <a:solidFill>
                  <a:srgbClr val="F20C6D"/>
                </a:solidFill>
                <a:effectLst>
                  <a:outerShdw blurRad="38100" dist="38100" dir="2700000" algn="tl">
                    <a:srgbClr val="000000">
                      <a:alpha val="43137"/>
                    </a:srgbClr>
                  </a:outerShdw>
                </a:effectLst>
                <a:cs typeface="+mn-cs"/>
              </a:rPr>
              <a:t>القيمة للحل المقترح...</a:t>
            </a:r>
            <a:endParaRPr lang="ar-SA" sz="3600" b="1" dirty="0">
              <a:solidFill>
                <a:srgbClr val="F20C6D"/>
              </a:solidFill>
              <a:effectLst>
                <a:outerShdw blurRad="38100" dist="38100" dir="2700000" algn="tl">
                  <a:srgbClr val="000000">
                    <a:alpha val="43137"/>
                  </a:srgbClr>
                </a:outerShdw>
              </a:effectLst>
              <a:cs typeface="+mn-cs"/>
            </a:endParaRPr>
          </a:p>
        </p:txBody>
      </p:sp>
      <p:pic>
        <p:nvPicPr>
          <p:cNvPr id="183" name="Picture 1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185" name="Picture 1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186" name="Picture 1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spTree>
    <p:extLst>
      <p:ext uri="{BB962C8B-B14F-4D97-AF65-F5344CB8AC3E}">
        <p14:creationId xmlns:p14="http://schemas.microsoft.com/office/powerpoint/2010/main" val="203196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675617" y="146063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655225"/>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5445254" y="1315483"/>
            <a:ext cx="11042027" cy="1038746"/>
          </a:xfrm>
          <a:prstGeom prst="rect">
            <a:avLst/>
          </a:prstGeom>
        </p:spPr>
        <p:txBody>
          <a:bodyPr wrap="square"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تحليل البيانات </a:t>
            </a:r>
            <a:r>
              <a:rPr lang="ar-SA" sz="6499" b="1" spc="129" dirty="0" smtClean="0">
                <a:solidFill>
                  <a:srgbClr val="F20C6D"/>
                </a:solidFill>
                <a:latin typeface="Glasgow Bold"/>
                <a:ea typeface="Glasgow Bold"/>
                <a:sym typeface="Glasgow Bold"/>
              </a:rPr>
              <a:t>– </a:t>
            </a:r>
            <a:r>
              <a:rPr lang="en-US" sz="6499" b="1" spc="129" dirty="0" smtClean="0">
                <a:solidFill>
                  <a:srgbClr val="F20C6D"/>
                </a:solidFill>
                <a:latin typeface="Glasgow Bold"/>
                <a:ea typeface="Glasgow Bold"/>
                <a:sym typeface="Glasgow Bold"/>
              </a:rPr>
              <a:t>Data Analysis</a:t>
            </a:r>
            <a:endParaRPr lang="en-US" sz="6499" b="1" spc="129" dirty="0">
              <a:solidFill>
                <a:srgbClr val="F20C6D"/>
              </a:solidFill>
              <a:latin typeface="Glasgow Bold"/>
              <a:ea typeface="Glasgow Bold"/>
              <a:sym typeface="Glasgow Bold"/>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2700261"/>
            <a:ext cx="6096000" cy="6949250"/>
          </a:xfrm>
          <a:prstGeom prst="rect">
            <a:avLst/>
          </a:prstGeom>
          <a:effectLst>
            <a:outerShdw blurRad="76200" dir="13500000" sy="23000" kx="1200000" algn="br" rotWithShape="0">
              <a:prstClr val="black">
                <a:alpha val="20000"/>
              </a:prstClr>
            </a:outerShdw>
            <a:reflection blurRad="6350" stA="50000" endA="275" endPos="40000" dist="101600" dir="5400000" sy="-100000" algn="bl" rotWithShape="0"/>
          </a:effectLst>
          <a:scene3d>
            <a:camera prst="orthographicFront"/>
            <a:lightRig rig="threePt" dir="t"/>
          </a:scene3d>
          <a:sp3d prstMaterial="matte">
            <a:bevelT/>
          </a:sp3d>
        </p:spPr>
      </p:pic>
    </p:spTree>
    <p:extLst>
      <p:ext uri="{BB962C8B-B14F-4D97-AF65-F5344CB8AC3E}">
        <p14:creationId xmlns:p14="http://schemas.microsoft.com/office/powerpoint/2010/main" val="228335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84" name="Freeform 2"/>
          <p:cNvSpPr/>
          <p:nvPr/>
        </p:nvSpPr>
        <p:spPr>
          <a:xfrm rot="5400000">
            <a:off x="6064408"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26485" y="612865"/>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86" name="Freeform 2"/>
          <p:cNvSpPr/>
          <p:nvPr/>
        </p:nvSpPr>
        <p:spPr>
          <a:xfrm rot="16200000">
            <a:off x="11258806" y="76180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Freeform 2"/>
          <p:cNvSpPr/>
          <p:nvPr/>
        </p:nvSpPr>
        <p:spPr>
          <a:xfrm rot="5400000">
            <a:off x="6064408" y="7618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 name="Group 1"/>
          <p:cNvGrpSpPr/>
          <p:nvPr/>
        </p:nvGrpSpPr>
        <p:grpSpPr>
          <a:xfrm>
            <a:off x="926485" y="593848"/>
            <a:ext cx="16459200" cy="1006475"/>
            <a:chOff x="926485" y="593848"/>
            <a:chExt cx="16459200" cy="1006475"/>
          </a:xfrm>
        </p:grpSpPr>
        <p:sp>
          <p:nvSpPr>
            <p:cNvPr id="3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85" y="2247900"/>
            <a:ext cx="8153400" cy="7467527"/>
          </a:xfrm>
          <a:prstGeom prst="rect">
            <a:avLst/>
          </a:prstGeom>
          <a:effectLst>
            <a:outerShdw blurRad="50800" dist="38100" dir="2700000" algn="tl" rotWithShape="0">
              <a:prstClr val="black">
                <a:alpha val="40000"/>
              </a:prstClr>
            </a:outerShdw>
            <a:reflection blurRad="6350" stA="50000" endA="300" endPos="38500" dist="50800" dir="5400000" sy="-100000" algn="bl" rotWithShape="0"/>
          </a:effectLst>
        </p:spPr>
      </p:pic>
      <p:sp>
        <p:nvSpPr>
          <p:cNvPr id="36" name="Freeform 2"/>
          <p:cNvSpPr/>
          <p:nvPr/>
        </p:nvSpPr>
        <p:spPr>
          <a:xfrm rot="5400000">
            <a:off x="6064408" y="7618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37" name="Group 36"/>
          <p:cNvGrpSpPr/>
          <p:nvPr/>
        </p:nvGrpSpPr>
        <p:grpSpPr>
          <a:xfrm>
            <a:off x="926485" y="593849"/>
            <a:ext cx="16459200" cy="1006475"/>
            <a:chOff x="926485" y="593848"/>
            <a:chExt cx="16459200" cy="1006475"/>
          </a:xfrm>
        </p:grpSpPr>
        <p:sp>
          <p:nvSpPr>
            <p:cNvPr id="38"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9"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0" name="Freeform 2"/>
          <p:cNvSpPr/>
          <p:nvPr/>
        </p:nvSpPr>
        <p:spPr>
          <a:xfrm rot="5400000">
            <a:off x="6064408" y="761807"/>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1" name="Group 40"/>
          <p:cNvGrpSpPr/>
          <p:nvPr/>
        </p:nvGrpSpPr>
        <p:grpSpPr>
          <a:xfrm>
            <a:off x="926485" y="593850"/>
            <a:ext cx="16459200" cy="1006475"/>
            <a:chOff x="926485" y="593848"/>
            <a:chExt cx="16459200" cy="1006475"/>
          </a:xfrm>
        </p:grpSpPr>
        <p:sp>
          <p:nvSpPr>
            <p:cNvPr id="42"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3"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4" name="Freeform 2"/>
          <p:cNvSpPr/>
          <p:nvPr/>
        </p:nvSpPr>
        <p:spPr>
          <a:xfrm rot="5400000">
            <a:off x="6064408" y="761808"/>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5" name="Group 44"/>
          <p:cNvGrpSpPr/>
          <p:nvPr/>
        </p:nvGrpSpPr>
        <p:grpSpPr>
          <a:xfrm>
            <a:off x="926485" y="593851"/>
            <a:ext cx="16459200" cy="1006475"/>
            <a:chOff x="926485" y="593848"/>
            <a:chExt cx="16459200" cy="1006475"/>
          </a:xfrm>
        </p:grpSpPr>
        <p:sp>
          <p:nvSpPr>
            <p:cNvPr id="46"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7"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8" name="Freeform 2"/>
          <p:cNvSpPr/>
          <p:nvPr/>
        </p:nvSpPr>
        <p:spPr>
          <a:xfrm rot="5400000">
            <a:off x="6064408" y="76180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9" name="Group 48"/>
          <p:cNvGrpSpPr/>
          <p:nvPr/>
        </p:nvGrpSpPr>
        <p:grpSpPr>
          <a:xfrm>
            <a:off x="926485" y="593852"/>
            <a:ext cx="16459200" cy="1006475"/>
            <a:chOff x="926485" y="593848"/>
            <a:chExt cx="16459200" cy="1006475"/>
          </a:xfrm>
        </p:grpSpPr>
        <p:sp>
          <p:nvSpPr>
            <p:cNvPr id="5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52" name="Freeform 2"/>
          <p:cNvSpPr/>
          <p:nvPr/>
        </p:nvSpPr>
        <p:spPr>
          <a:xfrm rot="5400000">
            <a:off x="6064408" y="76181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3" name="Group 52"/>
          <p:cNvGrpSpPr/>
          <p:nvPr/>
        </p:nvGrpSpPr>
        <p:grpSpPr>
          <a:xfrm>
            <a:off x="926485" y="593856"/>
            <a:ext cx="16459200" cy="1006475"/>
            <a:chOff x="926485" y="593848"/>
            <a:chExt cx="16459200" cy="1006475"/>
          </a:xfrm>
        </p:grpSpPr>
        <p:sp>
          <p:nvSpPr>
            <p:cNvPr id="54"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5"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488" y="6896100"/>
            <a:ext cx="7351197" cy="2028825"/>
          </a:xfrm>
          <a:prstGeom prst="rect">
            <a:avLst/>
          </a:prstGeom>
          <a:effectLst>
            <a:glow rad="63500">
              <a:srgbClr val="D40A61">
                <a:alpha val="40000"/>
              </a:srgbClr>
            </a:glow>
            <a:reflection blurRad="6350" stA="52000" endA="300" endPos="35000" dir="5400000" sy="-100000" algn="bl" rotWithShape="0"/>
          </a:effectLst>
          <a:scene3d>
            <a:camera prst="obliqueBottomLeft"/>
            <a:lightRig rig="threePt" dir="t"/>
          </a:scene3d>
        </p:spPr>
      </p:pic>
    </p:spTree>
    <p:extLst>
      <p:ext uri="{BB962C8B-B14F-4D97-AF65-F5344CB8AC3E}">
        <p14:creationId xmlns:p14="http://schemas.microsoft.com/office/powerpoint/2010/main" val="215662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177" name="Freeform 2"/>
          <p:cNvSpPr/>
          <p:nvPr/>
        </p:nvSpPr>
        <p:spPr>
          <a:xfrm rot="5400000">
            <a:off x="1542542" y="65738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78" name="Group 177"/>
          <p:cNvGrpSpPr/>
          <p:nvPr/>
        </p:nvGrpSpPr>
        <p:grpSpPr>
          <a:xfrm>
            <a:off x="1108524" y="511471"/>
            <a:ext cx="16459200" cy="1031702"/>
            <a:chOff x="914400" y="568621"/>
            <a:chExt cx="16459200" cy="1031702"/>
          </a:xfrm>
        </p:grpSpPr>
        <p:sp>
          <p:nvSpPr>
            <p:cNvPr id="179"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0"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1" name="Freeform 2"/>
          <p:cNvSpPr/>
          <p:nvPr/>
        </p:nvSpPr>
        <p:spPr>
          <a:xfrm rot="5400000">
            <a:off x="1542542" y="6573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2" name="Group 181"/>
          <p:cNvGrpSpPr/>
          <p:nvPr/>
        </p:nvGrpSpPr>
        <p:grpSpPr>
          <a:xfrm>
            <a:off x="1108524" y="511472"/>
            <a:ext cx="16459200" cy="1031702"/>
            <a:chOff x="914400" y="568621"/>
            <a:chExt cx="16459200" cy="1031702"/>
          </a:xfrm>
        </p:grpSpPr>
        <p:sp>
          <p:nvSpPr>
            <p:cNvPr id="183"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4"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5" name="Freeform 2"/>
          <p:cNvSpPr/>
          <p:nvPr/>
        </p:nvSpPr>
        <p:spPr>
          <a:xfrm rot="5400000">
            <a:off x="1542542" y="657392"/>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6" name="Group 185"/>
          <p:cNvGrpSpPr/>
          <p:nvPr/>
        </p:nvGrpSpPr>
        <p:grpSpPr>
          <a:xfrm>
            <a:off x="1108524" y="511474"/>
            <a:ext cx="16459200" cy="1031702"/>
            <a:chOff x="914400" y="568621"/>
            <a:chExt cx="16459200" cy="1031702"/>
          </a:xfrm>
        </p:grpSpPr>
        <p:sp>
          <p:nvSpPr>
            <p:cNvPr id="187"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8"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9" name="Freeform 2"/>
          <p:cNvSpPr/>
          <p:nvPr/>
        </p:nvSpPr>
        <p:spPr>
          <a:xfrm rot="5400000">
            <a:off x="1542542" y="65739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90" name="Group 189"/>
          <p:cNvGrpSpPr/>
          <p:nvPr/>
        </p:nvGrpSpPr>
        <p:grpSpPr>
          <a:xfrm>
            <a:off x="1108524" y="511475"/>
            <a:ext cx="16459200" cy="1031702"/>
            <a:chOff x="914400" y="568621"/>
            <a:chExt cx="16459200" cy="1031702"/>
          </a:xfrm>
        </p:grpSpPr>
        <p:sp>
          <p:nvSpPr>
            <p:cNvPr id="191"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92"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8" name="Group 7"/>
          <p:cNvGrpSpPr/>
          <p:nvPr/>
        </p:nvGrpSpPr>
        <p:grpSpPr>
          <a:xfrm>
            <a:off x="-228600" y="2705100"/>
            <a:ext cx="18211800" cy="6400800"/>
            <a:chOff x="1507376" y="3771900"/>
            <a:chExt cx="15264250" cy="4492650"/>
          </a:xfrm>
        </p:grpSpPr>
        <p:sp>
          <p:nvSpPr>
            <p:cNvPr id="961" name="Google Shape;961;p26"/>
            <p:cNvSpPr/>
            <p:nvPr/>
          </p:nvSpPr>
          <p:spPr>
            <a:xfrm>
              <a:off x="2605076"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2" name="Google Shape;962;p26"/>
            <p:cNvSpPr/>
            <p:nvPr/>
          </p:nvSpPr>
          <p:spPr>
            <a:xfrm>
              <a:off x="5497138"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3" name="Google Shape;963;p26"/>
            <p:cNvSpPr/>
            <p:nvPr/>
          </p:nvSpPr>
          <p:spPr>
            <a:xfrm>
              <a:off x="8371200"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4" name="Google Shape;964;p26"/>
            <p:cNvSpPr/>
            <p:nvPr/>
          </p:nvSpPr>
          <p:spPr>
            <a:xfrm>
              <a:off x="11245262"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6" name="Google Shape;966;p26"/>
            <p:cNvSpPr txBox="1"/>
            <p:nvPr/>
          </p:nvSpPr>
          <p:spPr>
            <a:xfrm>
              <a:off x="1507376" y="7686317"/>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الدمج مع النظام</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69" name="Google Shape;969;p26"/>
            <p:cNvSpPr txBox="1"/>
            <p:nvPr/>
          </p:nvSpPr>
          <p:spPr>
            <a:xfrm>
              <a:off x="13021626" y="7715751"/>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تحليل البيانات وفهم السياق</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2" name="Google Shape;972;p26"/>
            <p:cNvSpPr txBox="1"/>
            <p:nvPr/>
          </p:nvSpPr>
          <p:spPr>
            <a:xfrm>
              <a:off x="7242457" y="7686317"/>
              <a:ext cx="4257534" cy="57823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اختيار نموذج تحليل المشاعر</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sp>
          <p:nvSpPr>
            <p:cNvPr id="975" name="Google Shape;975;p26"/>
            <p:cNvSpPr txBox="1"/>
            <p:nvPr/>
          </p:nvSpPr>
          <p:spPr>
            <a:xfrm>
              <a:off x="10697196" y="3771900"/>
              <a:ext cx="4238004" cy="92608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تحويل النصوص إلى شكل قايل للفهم م نقبل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8" name="Google Shape;978;p26"/>
            <p:cNvSpPr txBox="1"/>
            <p:nvPr/>
          </p:nvSpPr>
          <p:spPr>
            <a:xfrm>
              <a:off x="4848872" y="4377845"/>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تقييم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cxnSp>
          <p:nvCxnSpPr>
            <p:cNvPr id="980" name="Google Shape;980;p26"/>
            <p:cNvCxnSpPr>
              <a:stCxn id="961" idx="7"/>
              <a:endCxn id="962" idx="1"/>
            </p:cNvCxnSpPr>
            <p:nvPr/>
          </p:nvCxnSpPr>
          <p:spPr>
            <a:xfrm rot="-5400000" flipH="1">
              <a:off x="4827810" y="4744316"/>
              <a:ext cx="1200" cy="1792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1" name="Google Shape;981;p26"/>
            <p:cNvCxnSpPr>
              <a:stCxn id="962" idx="5"/>
              <a:endCxn id="963" idx="3"/>
            </p:cNvCxnSpPr>
            <p:nvPr/>
          </p:nvCxnSpPr>
          <p:spPr>
            <a:xfrm rot="-5400000" flipH="1">
              <a:off x="7710872"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2" name="Google Shape;982;p26"/>
            <p:cNvCxnSpPr>
              <a:stCxn id="963" idx="7"/>
              <a:endCxn id="964" idx="1"/>
            </p:cNvCxnSpPr>
            <p:nvPr/>
          </p:nvCxnSpPr>
          <p:spPr>
            <a:xfrm rot="-5400000" flipH="1">
              <a:off x="10584934" y="4753316"/>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3" name="Google Shape;983;p26"/>
            <p:cNvCxnSpPr>
              <a:stCxn id="964" idx="5"/>
              <a:endCxn id="984" idx="3"/>
            </p:cNvCxnSpPr>
            <p:nvPr/>
          </p:nvCxnSpPr>
          <p:spPr>
            <a:xfrm rot="-5400000" flipH="1">
              <a:off x="13458996"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86" name="Google Shape;986;p26"/>
            <p:cNvGrpSpPr/>
            <p:nvPr/>
          </p:nvGrpSpPr>
          <p:grpSpPr>
            <a:xfrm>
              <a:off x="14119326" y="5412450"/>
              <a:ext cx="1554600" cy="1554600"/>
              <a:chOff x="7059663" y="2706225"/>
              <a:chExt cx="777300" cy="777300"/>
            </a:xfrm>
            <a:solidFill>
              <a:srgbClr val="F20C6D"/>
            </a:solidFill>
          </p:grpSpPr>
          <p:sp>
            <p:nvSpPr>
              <p:cNvPr id="984" name="Google Shape;984;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sp>
            <p:nvSpPr>
              <p:cNvPr id="987" name="Google Shape;987;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6996" y="5712001"/>
              <a:ext cx="1027383" cy="10273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9022" y="5577747"/>
              <a:ext cx="1167080" cy="116708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2813" y="5425146"/>
              <a:ext cx="1555519" cy="1555519"/>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0904" y="5662842"/>
              <a:ext cx="1125700" cy="11257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1179" y="5662842"/>
              <a:ext cx="1082393" cy="1082393"/>
            </a:xfrm>
            <a:prstGeom prst="rect">
              <a:avLst/>
            </a:prstGeom>
          </p:spPr>
        </p:pic>
      </p:grpSp>
    </p:spTree>
    <p:extLst>
      <p:ext uri="{BB962C8B-B14F-4D97-AF65-F5344CB8AC3E}">
        <p14:creationId xmlns:p14="http://schemas.microsoft.com/office/powerpoint/2010/main" val="3909010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368</Words>
  <Application>Microsoft Office PowerPoint</Application>
  <PresentationFormat>Custom</PresentationFormat>
  <Paragraphs>77</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Glasgow Bold</vt:lpstr>
      <vt:lpstr>Roboto</vt:lpstr>
      <vt:lpstr>Arimo Bold</vt:lpstr>
      <vt:lpstr>Arimo</vt:lpstr>
      <vt:lpstr>Arial</vt:lpstr>
      <vt:lpstr>Calibri</vt:lpstr>
      <vt:lpstr>Arabic Typesetting</vt:lpstr>
      <vt:lpstr>Fira Sans Extra Condensed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Modern Geometric Pattern Startup Pitch Deck Presentation</dc:title>
  <cp:lastModifiedBy>Aya AL_Awesat</cp:lastModifiedBy>
  <cp:revision>50</cp:revision>
  <dcterms:created xsi:type="dcterms:W3CDTF">2006-08-16T00:00:00Z</dcterms:created>
  <dcterms:modified xsi:type="dcterms:W3CDTF">2025-06-14T04:07:37Z</dcterms:modified>
  <dc:identifier>DAGqPLmvCKM</dc:identifier>
</cp:coreProperties>
</file>